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21"/>
  </p:notesMasterIdLst>
  <p:sldIdLst>
    <p:sldId id="256" r:id="rId2"/>
    <p:sldId id="274" r:id="rId3"/>
    <p:sldId id="258" r:id="rId4"/>
    <p:sldId id="257" r:id="rId5"/>
    <p:sldId id="283" r:id="rId6"/>
    <p:sldId id="285" r:id="rId7"/>
    <p:sldId id="275" r:id="rId8"/>
    <p:sldId id="282" r:id="rId9"/>
    <p:sldId id="280" r:id="rId10"/>
    <p:sldId id="284" r:id="rId11"/>
    <p:sldId id="287" r:id="rId12"/>
    <p:sldId id="289" r:id="rId13"/>
    <p:sldId id="288" r:id="rId14"/>
    <p:sldId id="272" r:id="rId15"/>
    <p:sldId id="290" r:id="rId16"/>
    <p:sldId id="291" r:id="rId17"/>
    <p:sldId id="292" r:id="rId18"/>
    <p:sldId id="270" r:id="rId19"/>
    <p:sldId id="261" r:id="rId20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6" autoAdjust="0"/>
    <p:restoredTop sz="92381" autoAdjust="0"/>
  </p:normalViewPr>
  <p:slideViewPr>
    <p:cSldViewPr>
      <p:cViewPr varScale="1">
        <p:scale>
          <a:sx n="101" d="100"/>
          <a:sy n="101" d="100"/>
        </p:scale>
        <p:origin x="22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ksh\Desktop\JSH%20Data\Costing\Mickeyfone\MICKEYFONE%20-jio\MICKEYFONE%20-%20NEW%20PROJECT%20J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ksh\Desktop\JSH%20Data\Costing\Mickeyfone\MICKEYFONE%20-jio\MICKEYFONE%20-%20NEW%20PROJECT%20JI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aksh\Desktop\JSH%20Data\Costing\Mickeyfone\MICKEYFONE%20-jio\MICKEYFONE%20-%20NEW%20PROJECT%20JI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SAVING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WOODEN PALLETS </c:v>
                </c:pt>
                <c:pt idx="1">
                  <c:v>CORRUGATED PALLETS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2C-431D-998F-9C3EF9726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5240704"/>
        <c:axId val="155242496"/>
      </c:barChart>
      <c:catAx>
        <c:axId val="15524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42496"/>
        <c:crosses val="autoZero"/>
        <c:auto val="1"/>
        <c:lblAlgn val="ctr"/>
        <c:lblOffset val="100"/>
        <c:noMultiLvlLbl val="0"/>
      </c:catAx>
      <c:valAx>
        <c:axId val="15524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4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CAPACITY CHART 2024-2025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Sheet2!$F$1:$F$2</c:f>
              <c:strCache>
                <c:ptCount val="2"/>
                <c:pt idx="1">
                  <c:v>INSTALLED CAPACITY 
IN TONS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Sheet2!$D$3:$D$9</c:f>
              <c:strCache>
                <c:ptCount val="7"/>
                <c:pt idx="0">
                  <c:v>NOIDA </c:v>
                </c:pt>
                <c:pt idx="2">
                  <c:v>BAWAL </c:v>
                </c:pt>
                <c:pt idx="4">
                  <c:v>HARIDWAR </c:v>
                </c:pt>
                <c:pt idx="6">
                  <c:v>CHENNAI </c:v>
                </c:pt>
              </c:strCache>
            </c:strRef>
          </c:cat>
          <c:val>
            <c:numRef>
              <c:f>Sheet2!$F$3:$F$9</c:f>
              <c:numCache>
                <c:formatCode>General</c:formatCode>
                <c:ptCount val="7"/>
                <c:pt idx="0">
                  <c:v>1500</c:v>
                </c:pt>
                <c:pt idx="2">
                  <c:v>3000</c:v>
                </c:pt>
                <c:pt idx="4">
                  <c:v>600</c:v>
                </c:pt>
                <c:pt idx="6">
                  <c:v>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51-4356-827F-68DE9732A83B}"/>
            </c:ext>
          </c:extLst>
        </c:ser>
        <c:ser>
          <c:idx val="2"/>
          <c:order val="2"/>
          <c:tx>
            <c:strRef>
              <c:f>Sheet2!$G$1:$G$2</c:f>
              <c:strCache>
                <c:ptCount val="2"/>
                <c:pt idx="1">
                  <c:v>UTILISED CAPACITY 
IN TONS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Sheet2!$D$3:$D$9</c:f>
              <c:strCache>
                <c:ptCount val="7"/>
                <c:pt idx="0">
                  <c:v>NOIDA </c:v>
                </c:pt>
                <c:pt idx="2">
                  <c:v>BAWAL </c:v>
                </c:pt>
                <c:pt idx="4">
                  <c:v>HARIDWAR </c:v>
                </c:pt>
                <c:pt idx="6">
                  <c:v>CHENNAI </c:v>
                </c:pt>
              </c:strCache>
            </c:strRef>
          </c:cat>
          <c:val>
            <c:numRef>
              <c:f>Sheet2!$G$3:$G$9</c:f>
              <c:numCache>
                <c:formatCode>General</c:formatCode>
                <c:ptCount val="7"/>
                <c:pt idx="0">
                  <c:v>1200</c:v>
                </c:pt>
                <c:pt idx="2">
                  <c:v>2100</c:v>
                </c:pt>
                <c:pt idx="4">
                  <c:v>510</c:v>
                </c:pt>
                <c:pt idx="6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51-4356-827F-68DE9732A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35138384"/>
        <c:axId val="203513982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Sheet2!$E$1:$E$2</c15:sqref>
                        </c15:formulaRef>
                      </c:ext>
                    </c:extLst>
                    <c:strCache>
                      <c:ptCount val="2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Sheet2!$D$3:$D$9</c15:sqref>
                        </c15:formulaRef>
                      </c:ext>
                    </c:extLst>
                    <c:strCache>
                      <c:ptCount val="7"/>
                      <c:pt idx="0">
                        <c:v>NOIDA </c:v>
                      </c:pt>
                      <c:pt idx="2">
                        <c:v>BAWAL </c:v>
                      </c:pt>
                      <c:pt idx="4">
                        <c:v>HARIDWAR </c:v>
                      </c:pt>
                      <c:pt idx="6">
                        <c:v>CHENNAI 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Sheet2!$E$3:$E$9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C51-4356-827F-68DE9732A83B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Sheet2!$H$1:$H$2</c15:sqref>
                        </c15:formulaRef>
                      </c:ext>
                    </c:extLst>
                    <c:strCache>
                      <c:ptCount val="2"/>
                      <c:pt idx="1">
                        <c:v>UTILISED CAPACITY 
IN TONS 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Sheet2!$D$3:$D$9</c15:sqref>
                        </c15:formulaRef>
                      </c:ext>
                    </c:extLst>
                    <c:strCache>
                      <c:ptCount val="7"/>
                      <c:pt idx="0">
                        <c:v>NOIDA </c:v>
                      </c:pt>
                      <c:pt idx="2">
                        <c:v>BAWAL </c:v>
                      </c:pt>
                      <c:pt idx="4">
                        <c:v>HARIDWAR </c:v>
                      </c:pt>
                      <c:pt idx="6">
                        <c:v>CHENNAI 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Sheet2!$H$3:$H$9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EC51-4356-827F-68DE9732A83B}"/>
                  </c:ext>
                </c:extLst>
              </c15:ser>
            </c15:filteredBarSeries>
          </c:ext>
        </c:extLst>
      </c:barChart>
      <c:catAx>
        <c:axId val="2035138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139824"/>
        <c:crosses val="autoZero"/>
        <c:auto val="1"/>
        <c:lblAlgn val="ctr"/>
        <c:lblOffset val="100"/>
        <c:noMultiLvlLbl val="0"/>
      </c:catAx>
      <c:valAx>
        <c:axId val="2035139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513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PROJECTED CAPACITY UTILISATION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Sheet2!$F$23</c:f>
              <c:strCache>
                <c:ptCount val="1"/>
                <c:pt idx="0">
                  <c:v>INSTALLED CAPACITY IN TON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Sheet2!$E$24:$E$33</c:f>
              <c:strCache>
                <c:ptCount val="10"/>
                <c:pt idx="1">
                  <c:v>2024-25</c:v>
                </c:pt>
                <c:pt idx="3">
                  <c:v>2025-26 
PROJECTED</c:v>
                </c:pt>
                <c:pt idx="5">
                  <c:v>2026-27
PROJECTED</c:v>
                </c:pt>
                <c:pt idx="7">
                  <c:v>2027-28
PROJECTED</c:v>
                </c:pt>
                <c:pt idx="9">
                  <c:v>2028-29
PROJECTED</c:v>
                </c:pt>
              </c:strCache>
            </c:strRef>
          </c:cat>
          <c:val>
            <c:numRef>
              <c:f>Sheet2!$F$24:$F$33</c:f>
              <c:numCache>
                <c:formatCode>General</c:formatCode>
                <c:ptCount val="10"/>
                <c:pt idx="1">
                  <c:v>5400</c:v>
                </c:pt>
                <c:pt idx="3">
                  <c:v>10000</c:v>
                </c:pt>
                <c:pt idx="5">
                  <c:v>10000</c:v>
                </c:pt>
                <c:pt idx="7">
                  <c:v>11000</c:v>
                </c:pt>
                <c:pt idx="9">
                  <c:v>12000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D3-4912-BC73-AFC3C1180B64}"/>
            </c:ext>
          </c:extLst>
        </c:ser>
        <c:ser>
          <c:idx val="1"/>
          <c:order val="1"/>
          <c:tx>
            <c:strRef>
              <c:f>Sheet2!$G$23</c:f>
              <c:strCache>
                <c:ptCount val="1"/>
                <c:pt idx="0">
                  <c:v>UTILSED
CAPACITY IN TON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Sheet2!$E$24:$E$33</c:f>
              <c:strCache>
                <c:ptCount val="10"/>
                <c:pt idx="1">
                  <c:v>2024-25</c:v>
                </c:pt>
                <c:pt idx="3">
                  <c:v>2025-26 
PROJECTED</c:v>
                </c:pt>
                <c:pt idx="5">
                  <c:v>2026-27
PROJECTED</c:v>
                </c:pt>
                <c:pt idx="7">
                  <c:v>2027-28
PROJECTED</c:v>
                </c:pt>
                <c:pt idx="9">
                  <c:v>2028-29
PROJECTED</c:v>
                </c:pt>
              </c:strCache>
            </c:strRef>
          </c:cat>
          <c:val>
            <c:numRef>
              <c:f>Sheet2!$G$24:$G$33</c:f>
              <c:numCache>
                <c:formatCode>General</c:formatCode>
                <c:ptCount val="10"/>
                <c:pt idx="1">
                  <c:v>4000</c:v>
                </c:pt>
                <c:pt idx="3">
                  <c:v>5500</c:v>
                </c:pt>
                <c:pt idx="5">
                  <c:v>7500</c:v>
                </c:pt>
                <c:pt idx="7">
                  <c:v>8000</c:v>
                </c:pt>
                <c:pt idx="9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D3-4912-BC73-AFC3C1180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41056"/>
        <c:axId val="22541536"/>
      </c:barChart>
      <c:catAx>
        <c:axId val="2254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1536"/>
        <c:crosses val="autoZero"/>
        <c:auto val="1"/>
        <c:lblAlgn val="ctr"/>
        <c:lblOffset val="100"/>
        <c:noMultiLvlLbl val="0"/>
      </c:catAx>
      <c:valAx>
        <c:axId val="225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9669371685682153E-2"/>
          <c:y val="0.92311853512689046"/>
          <c:w val="0.90795144356955382"/>
          <c:h val="7.47819722290538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Sheet2!$C$59</c:f>
              <c:strCache>
                <c:ptCount val="1"/>
                <c:pt idx="0">
                  <c:v>SALES IN CR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Sheet2!$B$60:$B$66</c:f>
              <c:strCache>
                <c:ptCount val="7"/>
                <c:pt idx="0">
                  <c:v>2021- 2022</c:v>
                </c:pt>
                <c:pt idx="1">
                  <c:v>2022- 2023</c:v>
                </c:pt>
                <c:pt idx="2">
                  <c:v>2023- 2024</c:v>
                </c:pt>
                <c:pt idx="3">
                  <c:v>2024- 2025</c:v>
                </c:pt>
                <c:pt idx="4">
                  <c:v>2025- 2026 PROJECTED</c:v>
                </c:pt>
                <c:pt idx="5">
                  <c:v>2026- 2027 PROJECTED</c:v>
                </c:pt>
                <c:pt idx="6">
                  <c:v>2027- 2028 PROJECTED</c:v>
                </c:pt>
              </c:strCache>
            </c:strRef>
          </c:cat>
          <c:val>
            <c:numRef>
              <c:f>Sheet2!$C$60:$C$66</c:f>
              <c:numCache>
                <c:formatCode>General</c:formatCode>
                <c:ptCount val="7"/>
                <c:pt idx="0">
                  <c:v>190</c:v>
                </c:pt>
                <c:pt idx="1">
                  <c:v>225</c:v>
                </c:pt>
                <c:pt idx="2">
                  <c:v>240</c:v>
                </c:pt>
                <c:pt idx="3">
                  <c:v>275</c:v>
                </c:pt>
                <c:pt idx="4">
                  <c:v>350</c:v>
                </c:pt>
                <c:pt idx="5">
                  <c:v>380</c:v>
                </c:pt>
                <c:pt idx="6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E7-473D-82BD-4BC2550C64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738224"/>
        <c:axId val="96737744"/>
      </c:barChart>
      <c:catAx>
        <c:axId val="9673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37744"/>
        <c:crosses val="autoZero"/>
        <c:auto val="1"/>
        <c:lblAlgn val="ctr"/>
        <c:lblOffset val="100"/>
        <c:noMultiLvlLbl val="0"/>
      </c:catAx>
      <c:valAx>
        <c:axId val="9673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73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7852E41E-CF49-4F6E-A077-7B4965C4796E}" type="datetimeFigureOut">
              <a:rPr lang="en-IN" smtClean="0"/>
              <a:pPr/>
              <a:t>14-04-2025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37A5029-32D6-4AC7-A361-43BF6B4E718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5962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5029-32D6-4AC7-A361-43BF6B4E718A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49BC82F-CF67-4548-A577-508E7232200E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7AFE4E3-2493-4C64-BF35-C419A32315AF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3C98006-9C59-4522-AE19-215AED85BF3C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75A6F-C1A3-4F1A-A6D5-F7C1572B3298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A6445-8F78-40E0-B218-181B88D5869D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ED7A099-2DED-4910-8E5A-8D411229C05E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D9668-C73F-4D81-BD4F-882EEA77AD5E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26EDAA3-EBDB-4F73-AE28-897CE934BD19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9EF8AA0-8112-47B5-8C7E-22F1C6E5D0D3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9F31-B1C9-4C79-B324-A57C27FFBA80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9852C-8ACB-4FB7-8F48-4625C93B884E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8E32A6E-D979-41B8-A7DF-4CAB0AEBF4F1}" type="datetime1">
              <a:rPr lang="en-US" smtClean="0"/>
              <a:pPr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7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reemb.com/ISO%20CERTIFICATE.PD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hyperlink" Target="mailto:minooagaraiya@jshpackagings.com" TargetMode="External"/><Relationship Id="rId7" Type="http://schemas.openxmlformats.org/officeDocument/2006/relationships/image" Target="../media/image2.jpeg"/><Relationship Id="rId2" Type="http://schemas.openxmlformats.org/officeDocument/2006/relationships/hyperlink" Target="mailto:vineetmaheshwari@jshpackagings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hyperlink" Target="mailto:dakshmaheshwari@jshpackagings.com" TargetMode="External"/><Relationship Id="rId4" Type="http://schemas.openxmlformats.org/officeDocument/2006/relationships/hyperlink" Target="mailto:ayush@jshpackagings.com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143000" y="2057400"/>
            <a:ext cx="7772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4800" b="1" dirty="0">
                <a:solidFill>
                  <a:schemeClr val="tx1">
                    <a:lumMod val="75000"/>
                  </a:schemeClr>
                </a:solidFill>
                <a:latin typeface="Georgia" panose="02040502050405020303" pitchFamily="18" charset="0"/>
                <a:cs typeface="Tahoma" pitchFamily="34" charset="0"/>
              </a:rPr>
              <a:t> </a:t>
            </a:r>
            <a:r>
              <a:rPr lang="en-GB" sz="4800" b="1" dirty="0">
                <a:solidFill>
                  <a:srgbClr val="0000CC"/>
                </a:solidFill>
                <a:latin typeface="Georgia" panose="02040502050405020303" pitchFamily="18" charset="0"/>
                <a:cs typeface="Tahoma" pitchFamily="34" charset="0"/>
              </a:rPr>
              <a:t>J.S.H. </a:t>
            </a:r>
            <a:r>
              <a:rPr lang="en-GB" sz="4800" b="1" dirty="0" err="1">
                <a:solidFill>
                  <a:srgbClr val="0000CC"/>
                </a:solidFill>
                <a:latin typeface="Georgia" panose="02040502050405020303" pitchFamily="18" charset="0"/>
                <a:cs typeface="Tahoma" pitchFamily="34" charset="0"/>
              </a:rPr>
              <a:t>Packagings</a:t>
            </a:r>
            <a:endParaRPr lang="en-GB" sz="4800" b="1" dirty="0">
              <a:solidFill>
                <a:srgbClr val="0000CC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 algn="ctr">
              <a:defRPr/>
            </a:pPr>
            <a:r>
              <a:rPr lang="en-GB" sz="2800" b="1" dirty="0">
                <a:solidFill>
                  <a:srgbClr val="0000CC"/>
                </a:solidFill>
                <a:latin typeface="Georgia" panose="02040502050405020303" pitchFamily="18" charset="0"/>
                <a:cs typeface="Tahoma" pitchFamily="34" charset="0"/>
              </a:rPr>
              <a:t>(An ISO 9001-2008 Company) </a:t>
            </a:r>
          </a:p>
          <a:p>
            <a:pPr algn="ctr">
              <a:defRPr/>
            </a:pPr>
            <a:endParaRPr lang="en-GB" sz="2800" b="1" i="1" dirty="0">
              <a:solidFill>
                <a:srgbClr val="0000CC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 algn="ctr">
              <a:defRPr/>
            </a:pPr>
            <a:endParaRPr lang="en-US" sz="3200" b="1" dirty="0">
              <a:solidFill>
                <a:srgbClr val="000000"/>
              </a:solidFill>
              <a:latin typeface="Georgia" panose="02040502050405020303" pitchFamily="18" charset="0"/>
              <a:cs typeface="Tahom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4" descr="jsh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00" y="685800"/>
            <a:ext cx="2286000" cy="1536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4D831A-93ED-4A9B-DF8B-2C2AA9929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350" y="5446226"/>
            <a:ext cx="921745" cy="9457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5A780A-5CEF-7C6F-6BD8-6EF32CCA33D4}"/>
              </a:ext>
            </a:extLst>
          </p:cNvPr>
          <p:cNvSpPr txBox="1"/>
          <p:nvPr/>
        </p:nvSpPr>
        <p:spPr>
          <a:xfrm>
            <a:off x="5943600" y="6391955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1400" b="1" u="sng" dirty="0">
                <a:solidFill>
                  <a:srgbClr val="0070C0"/>
                </a:solidFill>
                <a:latin typeface="Georgia" panose="02040502050405020303" pitchFamily="18" charset="0"/>
                <a:cs typeface="Tahoma" pitchFamily="34" charset="0"/>
              </a:rPr>
              <a:t>www.jshpackagings.com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sh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5932" y="-18757"/>
            <a:ext cx="1524000" cy="102447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MANAGEMENT PROFILE</a:t>
            </a:r>
            <a:endParaRPr lang="en-IN" sz="2000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715000" y="1182469"/>
            <a:ext cx="23567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Mr. </a:t>
            </a:r>
            <a:r>
              <a:rPr lang="en-US" dirty="0" err="1">
                <a:latin typeface="Georgia" panose="02040502050405020303" pitchFamily="18" charset="0"/>
              </a:rPr>
              <a:t>Minoo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Agaraiya</a:t>
            </a:r>
            <a:endParaRPr lang="en-US" dirty="0">
              <a:latin typeface="Georgia" panose="02040502050405020303" pitchFamily="18" charset="0"/>
            </a:endParaRPr>
          </a:p>
          <a:p>
            <a:pPr algn="ctr"/>
            <a:r>
              <a:rPr lang="en-US" dirty="0" err="1">
                <a:latin typeface="Georgia" panose="02040502050405020303" pitchFamily="18" charset="0"/>
              </a:rPr>
              <a:t>B.Com</a:t>
            </a:r>
            <a:r>
              <a:rPr lang="en-US" dirty="0">
                <a:latin typeface="Georgia" panose="02040502050405020303" pitchFamily="18" charset="0"/>
              </a:rPr>
              <a:t>. (</a:t>
            </a:r>
            <a:r>
              <a:rPr lang="en-US" dirty="0" err="1">
                <a:latin typeface="Georgia" panose="02040502050405020303" pitchFamily="18" charset="0"/>
              </a:rPr>
              <a:t>Hons</a:t>
            </a:r>
            <a:r>
              <a:rPr lang="en-US" dirty="0">
                <a:latin typeface="Georgia" panose="02040502050405020303" pitchFamily="18" charset="0"/>
              </a:rPr>
              <a:t>)</a:t>
            </a:r>
            <a:r>
              <a:rPr lang="en-IN" dirty="0">
                <a:latin typeface="Georgia" panose="02040502050405020303" pitchFamily="18" charset="0"/>
              </a:rPr>
              <a:t>, FCA</a:t>
            </a:r>
          </a:p>
          <a:p>
            <a:pPr algn="ctr"/>
            <a:r>
              <a:rPr lang="en-US" dirty="0">
                <a:solidFill>
                  <a:srgbClr val="00B050"/>
                </a:solidFill>
                <a:latin typeface="Georgia" panose="02040502050405020303" pitchFamily="18" charset="0"/>
              </a:rPr>
              <a:t>Business Partners</a:t>
            </a:r>
            <a:endParaRPr lang="en-IN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algn="ctr"/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81000" y="1143000"/>
            <a:ext cx="26484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 Mr. </a:t>
            </a:r>
            <a:r>
              <a:rPr lang="en-US" dirty="0" err="1">
                <a:latin typeface="Georgia" panose="02040502050405020303" pitchFamily="18" charset="0"/>
              </a:rPr>
              <a:t>Vineet</a:t>
            </a:r>
            <a:r>
              <a:rPr lang="en-US" dirty="0">
                <a:latin typeface="Georgia" panose="02040502050405020303" pitchFamily="18" charset="0"/>
              </a:rPr>
              <a:t> </a:t>
            </a:r>
            <a:r>
              <a:rPr lang="en-US" dirty="0" err="1">
                <a:latin typeface="Georgia" panose="02040502050405020303" pitchFamily="18" charset="0"/>
              </a:rPr>
              <a:t>Maheshwari</a:t>
            </a:r>
            <a:endParaRPr lang="en-US" dirty="0">
              <a:latin typeface="Georgia" panose="02040502050405020303" pitchFamily="18" charset="0"/>
            </a:endParaRPr>
          </a:p>
          <a:p>
            <a:r>
              <a:rPr lang="en-US" dirty="0" err="1">
                <a:latin typeface="Georgia" panose="02040502050405020303" pitchFamily="18" charset="0"/>
              </a:rPr>
              <a:t>B.Com</a:t>
            </a:r>
            <a:r>
              <a:rPr lang="en-US" dirty="0">
                <a:latin typeface="Georgia" panose="02040502050405020303" pitchFamily="18" charset="0"/>
              </a:rPr>
              <a:t>. (</a:t>
            </a:r>
            <a:r>
              <a:rPr lang="en-US" dirty="0" err="1">
                <a:latin typeface="Georgia" panose="02040502050405020303" pitchFamily="18" charset="0"/>
              </a:rPr>
              <a:t>Hons</a:t>
            </a:r>
            <a:r>
              <a:rPr lang="en-US" dirty="0">
                <a:latin typeface="Georgia" panose="02040502050405020303" pitchFamily="18" charset="0"/>
              </a:rPr>
              <a:t>), FCA</a:t>
            </a:r>
          </a:p>
          <a:p>
            <a:pPr algn="ctr"/>
            <a:r>
              <a:rPr lang="en-US" dirty="0">
                <a:solidFill>
                  <a:srgbClr val="00B050"/>
                </a:solidFill>
                <a:latin typeface="Georgia" panose="02040502050405020303" pitchFamily="18" charset="0"/>
              </a:rPr>
              <a:t>Business Partners</a:t>
            </a:r>
            <a:endParaRPr lang="en-IN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2312075"/>
            <a:ext cx="838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eorgia" panose="02040502050405020303" pitchFamily="18" charset="0"/>
              </a:rPr>
              <a:t>JSH </a:t>
            </a:r>
            <a:r>
              <a:rPr lang="en-US" dirty="0" err="1">
                <a:latin typeface="Georgia" panose="02040502050405020303" pitchFamily="18" charset="0"/>
              </a:rPr>
              <a:t>Packagings</a:t>
            </a:r>
            <a:r>
              <a:rPr lang="en-US" dirty="0">
                <a:latin typeface="Georgia" panose="02040502050405020303" pitchFamily="18" charset="0"/>
              </a:rPr>
              <a:t> was established &amp; promoted in Oct 1998 by both the partners and by qualification both are Chartered Accountants.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dirty="0">
                <a:latin typeface="Georgia" panose="02040502050405020303" pitchFamily="18" charset="0"/>
              </a:rPr>
              <a:t>Mr. </a:t>
            </a:r>
            <a:r>
              <a:rPr lang="en-US" dirty="0" err="1">
                <a:latin typeface="Georgia" panose="02040502050405020303" pitchFamily="18" charset="0"/>
              </a:rPr>
              <a:t>Vineet</a:t>
            </a:r>
            <a:r>
              <a:rPr lang="en-US" dirty="0">
                <a:latin typeface="Georgia" panose="02040502050405020303" pitchFamily="18" charset="0"/>
              </a:rPr>
              <a:t> K </a:t>
            </a:r>
            <a:r>
              <a:rPr lang="en-US" dirty="0" err="1">
                <a:latin typeface="Georgia" panose="02040502050405020303" pitchFamily="18" charset="0"/>
              </a:rPr>
              <a:t>Maheshwari</a:t>
            </a:r>
            <a:r>
              <a:rPr lang="en-US" dirty="0">
                <a:latin typeface="Georgia" panose="02040502050405020303" pitchFamily="18" charset="0"/>
              </a:rPr>
              <a:t> is controlling new developments &amp; manufacturing division whereas Mr. Minoo </a:t>
            </a:r>
            <a:r>
              <a:rPr lang="en-US" dirty="0" err="1">
                <a:latin typeface="Georgia" panose="02040502050405020303" pitchFamily="18" charset="0"/>
              </a:rPr>
              <a:t>Agaraiya</a:t>
            </a:r>
            <a:r>
              <a:rPr lang="en-US" dirty="0">
                <a:latin typeface="Georgia" panose="02040502050405020303" pitchFamily="18" charset="0"/>
              </a:rPr>
              <a:t> is controlling finances </a:t>
            </a:r>
            <a:r>
              <a:rPr lang="en-US">
                <a:latin typeface="Georgia" panose="02040502050405020303" pitchFamily="18" charset="0"/>
              </a:rPr>
              <a:t>&amp; Accounts.</a:t>
            </a:r>
            <a:endParaRPr lang="en-US" dirty="0">
              <a:latin typeface="Georgia" panose="02040502050405020303" pitchFamily="18" charset="0"/>
            </a:endParaRPr>
          </a:p>
          <a:p>
            <a:endParaRPr lang="en-US" dirty="0">
              <a:latin typeface="Georgia" panose="02040502050405020303" pitchFamily="18" charset="0"/>
            </a:endParaRPr>
          </a:p>
          <a:p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12" name="Picture 11" descr="b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3810000"/>
            <a:ext cx="29718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09600" y="103822"/>
            <a:ext cx="5867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anose="02040502050405020303" pitchFamily="18" charset="0"/>
              </a:rPr>
              <a:t>OVERVIEW</a:t>
            </a:r>
            <a:endParaRPr lang="en-IN" sz="2000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884872"/>
            <a:ext cx="861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M/S JSH </a:t>
            </a:r>
            <a:r>
              <a:rPr lang="en-US" b="1" dirty="0" err="1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Packagings</a:t>
            </a:r>
            <a:r>
              <a:rPr lang="en-US" b="1" dirty="0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 is a complete Packaging solution provider company started its first manufacturing unit at Noida, UP in Oct 1998 now we are </a:t>
            </a:r>
            <a:r>
              <a:rPr lang="en-US" b="1" dirty="0" err="1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fascilating</a:t>
            </a:r>
            <a:r>
              <a:rPr lang="en-US" b="1" dirty="0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 in PAN INDIA.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4" name="Picture 3" descr="vision-mission.jpg"/>
          <p:cNvPicPr>
            <a:picLocks noChangeAspect="1"/>
          </p:cNvPicPr>
          <p:nvPr/>
        </p:nvPicPr>
        <p:blipFill>
          <a:blip r:embed="rId2" cstate="print"/>
          <a:srcRect t="16667" r="-2222" b="13271"/>
          <a:stretch>
            <a:fillRect/>
          </a:stretch>
        </p:blipFill>
        <p:spPr>
          <a:xfrm>
            <a:off x="5105400" y="4785188"/>
            <a:ext cx="2971800" cy="20368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2076271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VISION</a:t>
            </a:r>
          </a:p>
          <a:p>
            <a:r>
              <a:rPr lang="en-US" b="1" dirty="0">
                <a:latin typeface="Georgia" panose="02040502050405020303" pitchFamily="18" charset="0"/>
                <a:cs typeface="Tahoma" pitchFamily="34" charset="0"/>
              </a:rPr>
              <a:t>“</a:t>
            </a:r>
            <a:r>
              <a:rPr lang="en-US" dirty="0">
                <a:latin typeface="Georgia" panose="02040502050405020303" pitchFamily="18" charset="0"/>
                <a:cs typeface="Tahoma" pitchFamily="34" charset="0"/>
              </a:rPr>
              <a:t> Most admired by our customer, employees, business partners &amp; suppliers for the experience &amp; value they enjoy from being with us " </a:t>
            </a:r>
          </a:p>
          <a:p>
            <a:endParaRPr lang="en-IN" dirty="0">
              <a:latin typeface="Georgia" panose="0204050205040502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3475672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MISSION</a:t>
            </a:r>
          </a:p>
          <a:p>
            <a:pPr algn="just"/>
            <a:r>
              <a:rPr lang="en-US" dirty="0">
                <a:latin typeface="Georgia" panose="02040502050405020303" pitchFamily="18" charset="0"/>
                <a:cs typeface="Tahoma" pitchFamily="34" charset="0"/>
              </a:rPr>
              <a:t>“ To exceed our customers needs and expectations by providing the highest level of service through a team approach of innovative design solutions and superior quality packaging products " </a:t>
            </a:r>
          </a:p>
          <a:p>
            <a:endParaRPr lang="en-IN" dirty="0">
              <a:latin typeface="Georgia" panose="02040502050405020303" pitchFamily="18" charset="0"/>
            </a:endParaRPr>
          </a:p>
        </p:txBody>
      </p:sp>
      <p:pic>
        <p:nvPicPr>
          <p:cNvPr id="12" name="Picture 11" descr="jsh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70152"/>
            <a:ext cx="1348137" cy="814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anose="02040502050405020303" pitchFamily="18" charset="0"/>
              </a:rPr>
              <a:t>MANUFACTURING PLANTS</a:t>
            </a:r>
            <a:endParaRPr lang="en-IN" sz="2000" dirty="0">
              <a:latin typeface="Georgia" panose="02040502050405020303" pitchFamily="18" charset="0"/>
            </a:endParaRPr>
          </a:p>
        </p:txBody>
      </p:sp>
      <p:pic>
        <p:nvPicPr>
          <p:cNvPr id="5" name="Picture 2" descr="C:\Users\SONY\Desktop\india-map-im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0248" y="696318"/>
            <a:ext cx="5543550" cy="6314082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2983848" y="2105464"/>
            <a:ext cx="124264" cy="10433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602848" y="2362200"/>
            <a:ext cx="124264" cy="10433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298048" y="2590800"/>
            <a:ext cx="124264" cy="10433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00800" y="3965377"/>
            <a:ext cx="124264" cy="10433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3886200"/>
            <a:ext cx="18293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eorgia" panose="02040502050405020303" pitchFamily="18" charset="0"/>
              </a:rPr>
              <a:t>Manufacturing Plant</a:t>
            </a:r>
            <a:endParaRPr lang="en-IN" sz="1400" dirty="0">
              <a:latin typeface="Georgia" panose="020405020504050203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10223" y="2024390"/>
            <a:ext cx="10166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HARIDWAR</a:t>
            </a:r>
            <a:endParaRPr lang="en-IN" sz="1100" dirty="0">
              <a:latin typeface="Georgia" panose="020405020504050203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79048" y="2286000"/>
            <a:ext cx="6783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NOIDA</a:t>
            </a:r>
            <a:endParaRPr lang="en-IN" sz="1100" dirty="0">
              <a:latin typeface="Georgia" panose="020405020504050203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74248" y="2514600"/>
            <a:ext cx="6896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BAWAL</a:t>
            </a:r>
            <a:endParaRPr lang="en-IN" sz="1100" dirty="0">
              <a:latin typeface="Georgia" panose="020405020504050203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36248" y="5334000"/>
            <a:ext cx="8322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Georgia" panose="02040502050405020303" pitchFamily="18" charset="0"/>
              </a:rPr>
              <a:t>CHEENAI</a:t>
            </a:r>
            <a:endParaRPr lang="en-IN" sz="1100" dirty="0">
              <a:latin typeface="Georgia" panose="02040502050405020303" pitchFamily="18" charset="0"/>
            </a:endParaRPr>
          </a:p>
        </p:txBody>
      </p:sp>
      <p:pic>
        <p:nvPicPr>
          <p:cNvPr id="25" name="Picture 24" descr="jsh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5932" y="-18757"/>
            <a:ext cx="1524000" cy="1024474"/>
          </a:xfrm>
          <a:prstGeom prst="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3076136" y="5410200"/>
            <a:ext cx="124264" cy="10433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933136" y="4086664"/>
            <a:ext cx="124264" cy="1043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57400" y="4005590"/>
            <a:ext cx="61266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dirty="0">
                <a:latin typeface="Georgia" panose="02040502050405020303" pitchFamily="18" charset="0"/>
              </a:rPr>
              <a:t>PUNE </a:t>
            </a:r>
          </a:p>
        </p:txBody>
      </p:sp>
      <p:sp>
        <p:nvSpPr>
          <p:cNvPr id="21" name="Oval 20"/>
          <p:cNvSpPr/>
          <p:nvPr/>
        </p:nvSpPr>
        <p:spPr>
          <a:xfrm>
            <a:off x="6400800" y="4315264"/>
            <a:ext cx="124264" cy="1043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21451" y="4188023"/>
            <a:ext cx="1172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Georgia" panose="02040502050405020303" pitchFamily="18" charset="0"/>
              </a:rPr>
              <a:t>New Facility</a:t>
            </a:r>
            <a:endParaRPr lang="en-IN" sz="1400" dirty="0">
              <a:latin typeface="Georgia" panose="02040502050405020303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DAED04C-9E40-7A52-5B44-6A0C563BB3C4}"/>
              </a:ext>
            </a:extLst>
          </p:cNvPr>
          <p:cNvSpPr/>
          <p:nvPr/>
        </p:nvSpPr>
        <p:spPr>
          <a:xfrm>
            <a:off x="2246529" y="2771336"/>
            <a:ext cx="124264" cy="1043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CBAB7-579D-9919-A728-963224DD0122}"/>
              </a:ext>
            </a:extLst>
          </p:cNvPr>
          <p:cNvSpPr txBox="1"/>
          <p:nvPr/>
        </p:nvSpPr>
        <p:spPr>
          <a:xfrm>
            <a:off x="2323753" y="2655331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>
                <a:latin typeface="Georgia" panose="02040502050405020303" pitchFamily="18" charset="0"/>
              </a:rPr>
              <a:t>Rewari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197258-D17A-C5CB-FCAC-5A714A8C6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8600"/>
            <a:ext cx="7671816" cy="64770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609599" y="1701800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215" y="1773549"/>
            <a:ext cx="757369" cy="676898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4331207" y="1718298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215" y="1829197"/>
            <a:ext cx="1154583" cy="659606"/>
          </a:xfrm>
          <a:prstGeom prst="rect">
            <a:avLst/>
          </a:prstGeom>
        </p:spPr>
      </p:pic>
      <p:sp>
        <p:nvSpPr>
          <p:cNvPr id="10" name="Round Diagonal Corner Rectangle 9"/>
          <p:cNvSpPr/>
          <p:nvPr/>
        </p:nvSpPr>
        <p:spPr>
          <a:xfrm>
            <a:off x="609599" y="4724400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6" name="Picture 2" descr="D:\Office Design\Customer\audi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6" b="17111"/>
          <a:stretch/>
        </p:blipFill>
        <p:spPr bwMode="auto">
          <a:xfrm>
            <a:off x="800099" y="4809744"/>
            <a:ext cx="1371600" cy="72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72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197258-D17A-C5CB-FCAC-5A714A8C64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4412"/>
          <a:stretch/>
        </p:blipFill>
        <p:spPr>
          <a:xfrm>
            <a:off x="457200" y="228600"/>
            <a:ext cx="7671816" cy="361950"/>
          </a:xfrm>
          <a:prstGeom prst="rect">
            <a:avLst/>
          </a:prstGeom>
        </p:spPr>
      </p:pic>
      <p:sp>
        <p:nvSpPr>
          <p:cNvPr id="3" name="Round Diagonal Corner Rectangle 2"/>
          <p:cNvSpPr/>
          <p:nvPr/>
        </p:nvSpPr>
        <p:spPr>
          <a:xfrm>
            <a:off x="609600" y="7358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ound Diagonal Corner Rectangle 6"/>
          <p:cNvSpPr/>
          <p:nvPr/>
        </p:nvSpPr>
        <p:spPr>
          <a:xfrm>
            <a:off x="2484120" y="7358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ound Diagonal Corner Rectangle 7"/>
          <p:cNvSpPr/>
          <p:nvPr/>
        </p:nvSpPr>
        <p:spPr>
          <a:xfrm>
            <a:off x="6254496" y="7358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ound Diagonal Corner Rectangle 10"/>
          <p:cNvSpPr/>
          <p:nvPr/>
        </p:nvSpPr>
        <p:spPr>
          <a:xfrm>
            <a:off x="4343400" y="7358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ound Diagonal Corner Rectangle 11"/>
          <p:cNvSpPr/>
          <p:nvPr/>
        </p:nvSpPr>
        <p:spPr>
          <a:xfrm>
            <a:off x="609600" y="1752600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ound Diagonal Corner Rectangle 12"/>
          <p:cNvSpPr/>
          <p:nvPr/>
        </p:nvSpPr>
        <p:spPr>
          <a:xfrm>
            <a:off x="2484120" y="1752600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 Diagonal Corner Rectangle 13"/>
          <p:cNvSpPr/>
          <p:nvPr/>
        </p:nvSpPr>
        <p:spPr>
          <a:xfrm>
            <a:off x="6254496" y="1752600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ound Diagonal Corner Rectangle 14"/>
          <p:cNvSpPr/>
          <p:nvPr/>
        </p:nvSpPr>
        <p:spPr>
          <a:xfrm>
            <a:off x="4343400" y="1752600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ound Diagonal Corner Rectangle 15"/>
          <p:cNvSpPr/>
          <p:nvPr/>
        </p:nvSpPr>
        <p:spPr>
          <a:xfrm>
            <a:off x="609600" y="27932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ound Diagonal Corner Rectangle 16"/>
          <p:cNvSpPr/>
          <p:nvPr/>
        </p:nvSpPr>
        <p:spPr>
          <a:xfrm>
            <a:off x="2484120" y="27932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ound Diagonal Corner Rectangle 17"/>
          <p:cNvSpPr/>
          <p:nvPr/>
        </p:nvSpPr>
        <p:spPr>
          <a:xfrm>
            <a:off x="6254496" y="27932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ound Diagonal Corner Rectangle 18"/>
          <p:cNvSpPr/>
          <p:nvPr/>
        </p:nvSpPr>
        <p:spPr>
          <a:xfrm>
            <a:off x="4343400" y="2793206"/>
            <a:ext cx="1752600" cy="914400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80" y="2924274"/>
            <a:ext cx="1207574" cy="60914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078" y="3008327"/>
            <a:ext cx="1511241" cy="48989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317" y="2924274"/>
            <a:ext cx="1623154" cy="62325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2876415"/>
            <a:ext cx="1498600" cy="83300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363" y="1873141"/>
            <a:ext cx="1143000" cy="65037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5" b="19721"/>
          <a:stretch/>
        </p:blipFill>
        <p:spPr>
          <a:xfrm>
            <a:off x="4676450" y="1905085"/>
            <a:ext cx="1257300" cy="68541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806167"/>
            <a:ext cx="1411788" cy="78432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63" y="1806168"/>
            <a:ext cx="922737" cy="78432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29" b="19946"/>
          <a:stretch/>
        </p:blipFill>
        <p:spPr>
          <a:xfrm>
            <a:off x="6626363" y="915682"/>
            <a:ext cx="1008866" cy="62776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649" y="1123584"/>
            <a:ext cx="1428101" cy="157091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120" y="915682"/>
            <a:ext cx="1726579" cy="53889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71" y="842569"/>
            <a:ext cx="1747129" cy="700873"/>
          </a:xfrm>
          <a:prstGeom prst="rect">
            <a:avLst/>
          </a:prstGeom>
        </p:spPr>
      </p:pic>
      <p:sp>
        <p:nvSpPr>
          <p:cNvPr id="5" name="Round Diagonal Corner Rectangle 16">
            <a:extLst>
              <a:ext uri="{FF2B5EF4-FFF2-40B4-BE49-F238E27FC236}">
                <a16:creationId xmlns:a16="http://schemas.microsoft.com/office/drawing/2014/main" id="{3204ED9A-3294-103F-4BBD-7ECE9E5C4BD6}"/>
              </a:ext>
            </a:extLst>
          </p:cNvPr>
          <p:cNvSpPr/>
          <p:nvPr/>
        </p:nvSpPr>
        <p:spPr>
          <a:xfrm>
            <a:off x="2496594" y="3833812"/>
            <a:ext cx="1752600" cy="1195388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 Diagonal Corner Rectangle 15">
            <a:extLst>
              <a:ext uri="{FF2B5EF4-FFF2-40B4-BE49-F238E27FC236}">
                <a16:creationId xmlns:a16="http://schemas.microsoft.com/office/drawing/2014/main" id="{5693AE62-2FA4-2878-E2E6-18700D0FF87B}"/>
              </a:ext>
            </a:extLst>
          </p:cNvPr>
          <p:cNvSpPr/>
          <p:nvPr/>
        </p:nvSpPr>
        <p:spPr>
          <a:xfrm>
            <a:off x="575109" y="3885127"/>
            <a:ext cx="1752600" cy="1270588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7CAFA7B-E8F2-68DE-8483-361AFACBD87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000" y="4082348"/>
            <a:ext cx="1447800" cy="9745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4BFBDC3-842F-FB6B-25C0-C7B3CBF2CA8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19310" y="3962400"/>
            <a:ext cx="1108408" cy="917649"/>
          </a:xfrm>
          <a:prstGeom prst="rect">
            <a:avLst/>
          </a:prstGeom>
        </p:spPr>
      </p:pic>
      <p:sp>
        <p:nvSpPr>
          <p:cNvPr id="23" name="Round Diagonal Corner Rectangle 16">
            <a:extLst>
              <a:ext uri="{FF2B5EF4-FFF2-40B4-BE49-F238E27FC236}">
                <a16:creationId xmlns:a16="http://schemas.microsoft.com/office/drawing/2014/main" id="{3290B37F-78C7-2D6D-68BA-C5B0D5094929}"/>
              </a:ext>
            </a:extLst>
          </p:cNvPr>
          <p:cNvSpPr/>
          <p:nvPr/>
        </p:nvSpPr>
        <p:spPr>
          <a:xfrm>
            <a:off x="4331256" y="3801340"/>
            <a:ext cx="1752600" cy="1195388"/>
          </a:xfrm>
          <a:prstGeom prst="round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A019A7D-C3A1-0661-088E-1E5539C5331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13391" y="3950202"/>
            <a:ext cx="1177809" cy="92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4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anose="02040502050405020303" pitchFamily="18" charset="0"/>
              </a:rPr>
              <a:t>ABOUT US</a:t>
            </a:r>
            <a:endParaRPr lang="en-IN" sz="2000" dirty="0">
              <a:latin typeface="Georgia" panose="02040502050405020303" pitchFamily="18" charset="0"/>
            </a:endParaRPr>
          </a:p>
        </p:txBody>
      </p:sp>
      <p:pic>
        <p:nvPicPr>
          <p:cNvPr id="6" name="Picture 5" descr="jsh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5932" y="-18757"/>
            <a:ext cx="1524000" cy="10244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0546" y="762000"/>
            <a:ext cx="7924800" cy="520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2000" b="1" u="sng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Types of Products</a:t>
            </a:r>
            <a:r>
              <a:rPr lang="en-US" sz="2000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</a:t>
            </a:r>
            <a:endParaRPr lang="en-US" dirty="0">
              <a:solidFill>
                <a:srgbClr val="00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Category 1 : Corrugated Boxes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JSH Packaging is a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  <a:hlinkClick r:id="rId3"/>
              </a:rPr>
              <a:t>ISO 9001:2000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 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Complete Packaging Solution Provider company.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The company is in to the area of complete Packaging business solution with a state of state-of-the art technology with global know how &amp; advanced equipment. Operating now through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4 plants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, the company have around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2 Lacs SQF 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area &amp; a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800+ workforce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, catering around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More than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24 leading clients 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supporting their domestic &amp; Exports business.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It’s current installed capacity is to manufacture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100 tones per day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which is to be ramped up around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double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by 2025-2026.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Apart from corrugated boxes, it is also into all types of Wooden boxes, pallets &amp; offers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Complete Palletized packing Solution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to many prestigious clients across the count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08B799D-8509-FFD1-8B85-3F4D693DC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238" y="5638800"/>
            <a:ext cx="3039533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68A14-7F2F-60F2-C0A8-7D55A103E15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7872" y="518151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b="1" u="sng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Category 2 : Mono Offset Cartons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latin typeface="Georgia" panose="02040502050405020303" pitchFamily="18" charset="0"/>
              </a:rPr>
              <a:t>As providing a complete packaging solution we JSH PACKAGINGS are also the manufacturers of mono cartons catering automobile customers, pharmaceuticals , FMCGs and many more.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latin typeface="Georgia" panose="02040502050405020303" pitchFamily="18" charset="0"/>
              </a:rPr>
              <a:t>We are the providing the mono offset cartons having 6 </a:t>
            </a:r>
            <a:r>
              <a:rPr lang="en-US" sz="1800" dirty="0" err="1">
                <a:latin typeface="Georgia" panose="02040502050405020303" pitchFamily="18" charset="0"/>
              </a:rPr>
              <a:t>colour</a:t>
            </a:r>
            <a:r>
              <a:rPr lang="en-US" sz="1800" dirty="0">
                <a:latin typeface="Georgia" panose="02040502050405020303" pitchFamily="18" charset="0"/>
              </a:rPr>
              <a:t> printing with UV Varnishing and embossing as required by the customer.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latin typeface="Georgia" panose="02040502050405020303" pitchFamily="18" charset="0"/>
              </a:rPr>
              <a:t>We have build up a facility to provide: </a:t>
            </a:r>
            <a:endParaRPr lang="en-US" sz="1800" b="1" u="sng" dirty="0">
              <a:solidFill>
                <a:srgbClr val="00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IN" sz="1800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Multi Colour Hi – Class printed sheets and mono cartons with offset printing press.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en-US" sz="1800" b="1" u="sng" dirty="0">
              <a:solidFill>
                <a:srgbClr val="000000"/>
              </a:solidFill>
              <a:latin typeface="Georgia" panose="02040502050405020303" pitchFamily="18" charset="0"/>
              <a:cs typeface="Tahom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9430CA-74B1-873E-37B7-45508F8B5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1672" y="4037401"/>
            <a:ext cx="3035456" cy="232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38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6563A-3F43-49D2-B412-61D9CCF4620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8847" y="279447"/>
            <a:ext cx="74676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Category 3 :Printed Labels </a:t>
            </a:r>
          </a:p>
          <a:p>
            <a:pPr marL="0" indent="0">
              <a:buNone/>
            </a:pPr>
            <a:endParaRPr lang="en-US"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providing a complete packaging solution we JSH PACKAGINGS are also the manufacturers of Labels/Stickers catering automobile customers , pharmaceuticals and FMCGs.</a:t>
            </a:r>
          </a:p>
          <a:p>
            <a:pPr marL="0" indent="0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company has the capacity to produce 80,000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mtr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day  with Automatic Printing Machine.</a:t>
            </a:r>
          </a:p>
          <a:p>
            <a:pPr marL="0" indent="0"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Apart from manufacturing of label stickers the company is also involved in manufacturing of Industrial Tapes for packaging , cores , Wax resin and polythene bag.</a:t>
            </a:r>
          </a:p>
          <a:p>
            <a:pPr marL="0" indent="0" eaLnBrk="1" hangingPunct="1">
              <a:lnSpc>
                <a:spcPct val="115000"/>
              </a:lnSpc>
              <a:spcAft>
                <a:spcPts val="1000"/>
              </a:spcAft>
              <a:buNone/>
            </a:pPr>
            <a:endParaRPr 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6F764E-A93A-4659-B28F-5EB3F6505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5277993"/>
            <a:ext cx="3483058" cy="1433322"/>
          </a:xfrm>
          <a:prstGeom prst="rect">
            <a:avLst/>
          </a:prstGeom>
        </p:spPr>
      </p:pic>
      <p:pic>
        <p:nvPicPr>
          <p:cNvPr id="5" name="Picture 4" descr="jsh logo.jpg">
            <a:extLst>
              <a:ext uri="{FF2B5EF4-FFF2-40B4-BE49-F238E27FC236}">
                <a16:creationId xmlns:a16="http://schemas.microsoft.com/office/drawing/2014/main" id="{A387A020-02B9-4760-A292-3B1DB5D7F10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41713" y="0"/>
            <a:ext cx="1309468" cy="856957"/>
          </a:xfrm>
          <a:prstGeom prst="rect">
            <a:avLst/>
          </a:prstGeom>
        </p:spPr>
      </p:pic>
      <p:pic>
        <p:nvPicPr>
          <p:cNvPr id="2" name="Picture 8" descr="Multicolor Printed Paper Labels at Rs 0.20/piece | Printed Labels  Manufacture In Delhi in Gurgaon | ID: 12179080091">
            <a:extLst>
              <a:ext uri="{FF2B5EF4-FFF2-40B4-BE49-F238E27FC236}">
                <a16:creationId xmlns:a16="http://schemas.microsoft.com/office/drawing/2014/main" id="{48A7F71F-6F41-890E-53DB-A7C454494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93" y="4841686"/>
            <a:ext cx="4244871" cy="201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886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8EFEF7-0376-D49A-6F50-3A6C68797C0B}"/>
              </a:ext>
            </a:extLst>
          </p:cNvPr>
          <p:cNvSpPr txBox="1">
            <a:spLocks/>
          </p:cNvSpPr>
          <p:nvPr/>
        </p:nvSpPr>
        <p:spPr>
          <a:xfrm>
            <a:off x="483824" y="612648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Category 4 :EPE FOAMS 	</a:t>
            </a:r>
          </a:p>
          <a:p>
            <a:pPr marL="0" indent="0">
              <a:buFont typeface="Wingdings"/>
              <a:buNone/>
            </a:pPr>
            <a:endParaRPr lang="en-US" sz="1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/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providing a complete packaging solution we JSH PACKAGINGS are also the manufacturers of EPE FOAMS (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Customised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per Customer Demand)</a:t>
            </a:r>
          </a:p>
          <a:p>
            <a:pPr marL="0" indent="0">
              <a:buFont typeface="Wingdings"/>
              <a:buNone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/>
              <a:buNone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Currently our major customer is </a:t>
            </a: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Reliance Jio </a:t>
            </a: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Used for Antenna Routers ) and our other customers for EPE FOAM are follows</a:t>
            </a:r>
          </a:p>
          <a:p>
            <a:pPr marL="0" indent="0">
              <a:buFont typeface="Wingdings"/>
              <a:buNone/>
            </a:pPr>
            <a:endParaRPr lang="en-GB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lain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Group </a:t>
            </a:r>
          </a:p>
          <a:p>
            <a:pPr marL="342900" indent="-342900">
              <a:buAutoNum type="arabicPlain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JCB INDIA LIMITED  </a:t>
            </a:r>
          </a:p>
          <a:p>
            <a:pPr marL="342900" indent="-342900">
              <a:buAutoNum type="arabicPlain" startAt="2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CNH INDUSTRIES </a:t>
            </a:r>
          </a:p>
          <a:p>
            <a:pPr marL="342900" indent="-342900">
              <a:buAutoNum type="arabicPlain" startAt="2"/>
            </a:pPr>
            <a:r>
              <a:rPr lang="en-GB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JIO ( Reliance )	</a:t>
            </a:r>
          </a:p>
          <a:p>
            <a:pPr marL="342900" indent="-342900">
              <a:buAutoNum type="arabicPlain" startAt="2"/>
            </a:pPr>
            <a:r>
              <a:rPr lang="en-GB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EICHER INDIA LIMITED </a:t>
            </a:r>
            <a:endParaRPr 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"/>
              <a:buNone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7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anose="02040502050405020303" pitchFamily="18" charset="0"/>
              </a:rPr>
              <a:t>CORRUGATED PALLETS </a:t>
            </a:r>
            <a:endParaRPr lang="en-IN" sz="2000" dirty="0">
              <a:latin typeface="Georgia" panose="02040502050405020303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8512" y="762000"/>
            <a:ext cx="7924800" cy="3472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US" dirty="0">
              <a:solidFill>
                <a:srgbClr val="00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CORRUGATED PALLET FOR PACKAGING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dirty="0">
              <a:solidFill>
                <a:srgbClr val="00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WE JSH PACKAGINGS HAVE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INTRODUCED THE CORRUGATED PALLET 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WHICH WOULD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REPLACE 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THE </a:t>
            </a:r>
            <a:r>
              <a:rPr lang="en-US" b="1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WOODEN PALLET</a:t>
            </a: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 / METAL PALLET FOR DOMESTIC AND EXPORT PURPOSE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Georgia" panose="02040502050405020303" pitchFamily="18" charset="0"/>
                <a:cs typeface="Tahoma" pitchFamily="34" charset="0"/>
              </a:rPr>
              <a:t>WITH THE MIXTURE OF ANGLE BOARD AND CORRUGATED SHEETS WE HAVE DEVELOPED A PALLET WHICH COULD SUSTAIN UPTO 1500KGS DEPENDING ON THE REQUIREMENT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D6A530-9EC1-7FC4-0F10-F1FC08CD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687" y="4343400"/>
            <a:ext cx="3451394" cy="1905090"/>
          </a:xfrm>
          <a:prstGeom prst="rect">
            <a:avLst/>
          </a:prstGeom>
        </p:spPr>
      </p:pic>
      <p:pic>
        <p:nvPicPr>
          <p:cNvPr id="14" name="Picture 13" descr="jsh logo.jpg">
            <a:extLst>
              <a:ext uri="{FF2B5EF4-FFF2-40B4-BE49-F238E27FC236}">
                <a16:creationId xmlns:a16="http://schemas.microsoft.com/office/drawing/2014/main" id="{A387A020-02B9-4760-A292-3B1DB5D7F10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9732" y="-18757"/>
            <a:ext cx="1309468" cy="85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52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CA712DC-0470-A470-8962-3E032D960F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685800"/>
            <a:ext cx="7467600" cy="5788152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/>
              <a:t>With the revolution of time , we are changing the concept of Wooden Packaging which would reduce the </a:t>
            </a:r>
            <a:r>
              <a:rPr lang="en-US" sz="1800" b="1" dirty="0"/>
              <a:t>Wood Consumption to 90% in the Packaging.</a:t>
            </a:r>
          </a:p>
          <a:p>
            <a:r>
              <a:rPr lang="en-IN" sz="1800" dirty="0"/>
              <a:t>Due to </a:t>
            </a:r>
            <a:r>
              <a:rPr lang="en-IN" sz="1800" b="1" dirty="0"/>
              <a:t>high rise of Carbon Footprints </a:t>
            </a:r>
            <a:r>
              <a:rPr lang="en-IN" sz="1800" dirty="0"/>
              <a:t>we need to stop the usage of Wooden Packaging and shift towards Corrugated / Angle Board Packaging. </a:t>
            </a:r>
          </a:p>
          <a:p>
            <a:r>
              <a:rPr lang="en-IN" sz="1800" dirty="0"/>
              <a:t>The Corrugated/ Angle Board Packaging can be </a:t>
            </a:r>
            <a:r>
              <a:rPr lang="en-IN" sz="1800" b="1" dirty="0"/>
              <a:t>recycled </a:t>
            </a:r>
            <a:r>
              <a:rPr lang="en-IN" sz="1800" b="1" dirty="0" err="1"/>
              <a:t>upto</a:t>
            </a:r>
            <a:r>
              <a:rPr lang="en-IN" sz="1800" b="1" dirty="0"/>
              <a:t> 17 TIMES.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With Corrugated </a:t>
            </a:r>
            <a:r>
              <a:rPr lang="en-US" sz="1800" dirty="0" err="1"/>
              <a:t>Pallettized</a:t>
            </a:r>
            <a:r>
              <a:rPr lang="en-US" sz="1800" dirty="0"/>
              <a:t> Packaging we can also </a:t>
            </a:r>
            <a:r>
              <a:rPr lang="en-US" sz="1800" b="1" dirty="0"/>
              <a:t>provide Branding and Printing </a:t>
            </a:r>
            <a:r>
              <a:rPr lang="en-US" sz="1800" dirty="0"/>
              <a:t>on the Outer side of the Box</a:t>
            </a:r>
          </a:p>
          <a:p>
            <a:r>
              <a:rPr lang="en-US" sz="1800" dirty="0"/>
              <a:t>It also improves the </a:t>
            </a:r>
            <a:r>
              <a:rPr lang="en-US" sz="1800" b="1" dirty="0"/>
              <a:t>Packaging Standards </a:t>
            </a:r>
            <a:r>
              <a:rPr lang="en-US" sz="1800" dirty="0"/>
              <a:t>and</a:t>
            </a:r>
            <a:r>
              <a:rPr lang="en-US" sz="1800" b="1" dirty="0"/>
              <a:t> Quality of Packaging </a:t>
            </a:r>
            <a:r>
              <a:rPr lang="en-US" sz="1800" dirty="0"/>
              <a:t>for the Industry </a:t>
            </a:r>
          </a:p>
          <a:p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7078A-4BB5-135E-5D9A-824987B2239E}"/>
              </a:ext>
            </a:extLst>
          </p:cNvPr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anose="02040502050405020303" pitchFamily="18" charset="0"/>
              </a:rPr>
              <a:t>REASON FOR CHANGE </a:t>
            </a:r>
            <a:endParaRPr lang="en-IN" sz="2000" dirty="0">
              <a:latin typeface="Georgia" panose="0204050205040502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C175D2-B66C-52FB-9EBA-DB051532D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98" y="2971800"/>
            <a:ext cx="2803650" cy="1984477"/>
          </a:xfrm>
          <a:prstGeom prst="rect">
            <a:avLst/>
          </a:prstGeom>
        </p:spPr>
      </p:pic>
      <p:sp>
        <p:nvSpPr>
          <p:cNvPr id="9" name="Arrow: Right 10">
            <a:extLst>
              <a:ext uri="{FF2B5EF4-FFF2-40B4-BE49-F238E27FC236}">
                <a16:creationId xmlns:a16="http://schemas.microsoft.com/office/drawing/2014/main" id="{A7577703-E467-7436-224A-E1FF2D0BBEED}"/>
              </a:ext>
            </a:extLst>
          </p:cNvPr>
          <p:cNvSpPr/>
          <p:nvPr/>
        </p:nvSpPr>
        <p:spPr>
          <a:xfrm>
            <a:off x="3260850" y="3814801"/>
            <a:ext cx="1371600" cy="29847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99D7A6-504A-88AA-3D24-57AA7950D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464" y="2974163"/>
            <a:ext cx="3039679" cy="1979750"/>
          </a:xfrm>
          <a:prstGeom prst="rect">
            <a:avLst/>
          </a:prstGeom>
        </p:spPr>
      </p:pic>
      <p:pic>
        <p:nvPicPr>
          <p:cNvPr id="11" name="Picture 10" descr="jsh logo.jpg">
            <a:extLst>
              <a:ext uri="{FF2B5EF4-FFF2-40B4-BE49-F238E27FC236}">
                <a16:creationId xmlns:a16="http://schemas.microsoft.com/office/drawing/2014/main" id="{5B4CA8FD-44EB-A8B8-C59C-AAE91B7952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06204" y="-10160"/>
            <a:ext cx="1052732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72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CA712DC-0470-A470-8962-3E032D960F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685800"/>
            <a:ext cx="7467600" cy="5788152"/>
          </a:xfrm>
        </p:spPr>
        <p:txBody>
          <a:bodyPr>
            <a:normAutofit/>
          </a:bodyPr>
          <a:lstStyle/>
          <a:p>
            <a:r>
              <a:rPr lang="en-US" sz="1800" dirty="0"/>
              <a:t>One of the reason for the change is also that it will also be more economical than the Wooden Packaging </a:t>
            </a:r>
          </a:p>
          <a:p>
            <a:r>
              <a:rPr lang="en-US" sz="1800" dirty="0"/>
              <a:t>A </a:t>
            </a:r>
            <a:r>
              <a:rPr lang="en-US" sz="1800" b="1" dirty="0"/>
              <a:t>cost saving of 10-15%</a:t>
            </a:r>
            <a:r>
              <a:rPr lang="en-US" sz="1800" dirty="0"/>
              <a:t> can be done from shifting to Corrugated Packaging from the Wooden </a:t>
            </a:r>
            <a:r>
              <a:rPr lang="en-US" sz="1800" dirty="0" err="1"/>
              <a:t>Packagings</a:t>
            </a:r>
            <a:r>
              <a:rPr lang="en-US" sz="18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7078A-4BB5-135E-5D9A-824987B2239E}"/>
              </a:ext>
            </a:extLst>
          </p:cNvPr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anose="02040502050405020303" pitchFamily="18" charset="0"/>
              </a:rPr>
              <a:t>REASON FOR CHANGE – COST SAVINGS </a:t>
            </a:r>
            <a:endParaRPr lang="en-IN" sz="2000" dirty="0">
              <a:latin typeface="Georgia" panose="02040502050405020303" pitchFamily="18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B9B8325-93AB-3B88-888A-C6C823BC18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1915914"/>
              </p:ext>
            </p:extLst>
          </p:nvPr>
        </p:nvGraphicFramePr>
        <p:xfrm>
          <a:off x="1371600" y="256235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4D5B0C2-B201-51A5-24FE-EFF93E9BACCA}"/>
              </a:ext>
            </a:extLst>
          </p:cNvPr>
          <p:cNvCxnSpPr/>
          <p:nvPr/>
        </p:nvCxnSpPr>
        <p:spPr>
          <a:xfrm>
            <a:off x="3581400" y="3048000"/>
            <a:ext cx="2514600" cy="1676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jsh logo.jpg">
            <a:extLst>
              <a:ext uri="{FF2B5EF4-FFF2-40B4-BE49-F238E27FC236}">
                <a16:creationId xmlns:a16="http://schemas.microsoft.com/office/drawing/2014/main" id="{4F18E3F6-CCC3-9B16-B44A-70091A69BDC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06204" y="-10160"/>
            <a:ext cx="1052732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66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orgia" panose="02040502050405020303" pitchFamily="18" charset="0"/>
              </a:rPr>
              <a:t>PLANT CAPACITY UNIT WISE (2024-25)</a:t>
            </a:r>
            <a:endParaRPr lang="en-IN" sz="2000" dirty="0">
              <a:latin typeface="Georgia" panose="02040502050405020303" pitchFamily="18" charset="0"/>
            </a:endParaRPr>
          </a:p>
        </p:txBody>
      </p:sp>
      <p:pic>
        <p:nvPicPr>
          <p:cNvPr id="9" name="Picture 8" descr="jsh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05932" y="-33874"/>
            <a:ext cx="1524000" cy="1024474"/>
          </a:xfrm>
          <a:prstGeom prst="rect">
            <a:avLst/>
          </a:prstGeom>
        </p:spPr>
      </p:pic>
      <p:pic>
        <p:nvPicPr>
          <p:cNvPr id="7" name="Picture 6" descr="download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4314862"/>
            <a:ext cx="3276600" cy="2466938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C906472-BC92-E2C8-97AF-DE9C208E48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8155908"/>
              </p:ext>
            </p:extLst>
          </p:nvPr>
        </p:nvGraphicFramePr>
        <p:xfrm>
          <a:off x="533400" y="838200"/>
          <a:ext cx="7315200" cy="3476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5295A-0E24-3E69-D863-383CDEC24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Georgia" panose="02040502050405020303" pitchFamily="18" charset="0"/>
              </a:rPr>
              <a:t>PLANT CAPACITY For Corrugation </a:t>
            </a:r>
            <a:br>
              <a:rPr lang="en-IN" sz="3200" dirty="0">
                <a:latin typeface="Georgia" panose="02040502050405020303" pitchFamily="18" charset="0"/>
              </a:rPr>
            </a:b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A92DF-EA8B-F654-AFB5-9752DB2B95D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886422-828A-F715-3597-172AE95B57AB}"/>
              </a:ext>
            </a:extLst>
          </p:cNvPr>
          <p:cNvSpPr/>
          <p:nvPr/>
        </p:nvSpPr>
        <p:spPr>
          <a:xfrm>
            <a:off x="524623" y="384048"/>
            <a:ext cx="7620000" cy="521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Georgia" panose="02040502050405020303" pitchFamily="18" charset="0"/>
              </a:rPr>
              <a:t>PROJECTED PLANT CAPACITY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4065F0F-FD47-65BC-D2E5-54255A3F49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1509624"/>
              </p:ext>
            </p:extLst>
          </p:nvPr>
        </p:nvGraphicFramePr>
        <p:xfrm>
          <a:off x="533400" y="1143000"/>
          <a:ext cx="7467600" cy="5440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9856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C98F7-0479-3F9F-7433-AE946BE6203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68DDAC-6827-0488-42DF-16B1EE867C54}"/>
              </a:ext>
            </a:extLst>
          </p:cNvPr>
          <p:cNvSpPr/>
          <p:nvPr/>
        </p:nvSpPr>
        <p:spPr>
          <a:xfrm>
            <a:off x="493409" y="262569"/>
            <a:ext cx="7620000" cy="521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Georgia" panose="02040502050405020303" pitchFamily="18" charset="0"/>
              </a:rPr>
              <a:t>ANNUAL SALES JSH GROUP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F28FD63E-5DB3-343A-640E-816C10C242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239245"/>
              </p:ext>
            </p:extLst>
          </p:nvPr>
        </p:nvGraphicFramePr>
        <p:xfrm>
          <a:off x="493408" y="990600"/>
          <a:ext cx="7888592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6146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D6860-2A71-C513-3A37-AB3DBB7438E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69609" y="1123656"/>
            <a:ext cx="7467600" cy="2610144"/>
          </a:xfrm>
        </p:spPr>
        <p:txBody>
          <a:bodyPr>
            <a:normAutofit/>
          </a:bodyPr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JSH PACKAGINGS would be in a position by April 2025 to commence the Production of our New Corrugated Line which would be one of the Biggest Automatic Plant In India</a:t>
            </a:r>
          </a:p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the upgradation of the Technology our new Plant would be Fully Automated and we would be achieving reduction in the Manpower by 40%</a:t>
            </a:r>
          </a:p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Plant would be setup in IMT BAWAL , REWARI and we would be serving PAN INDIA from that Plant </a:t>
            </a:r>
          </a:p>
          <a:p>
            <a:pPr marL="0" indent="0">
              <a:buNone/>
            </a:pPr>
            <a:endParaRPr lang="en-IN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F7552-EB82-1641-9E0E-AD055F5D9F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5B19FF-F635-662A-3695-7C08738CC5C4}"/>
              </a:ext>
            </a:extLst>
          </p:cNvPr>
          <p:cNvSpPr/>
          <p:nvPr/>
        </p:nvSpPr>
        <p:spPr>
          <a:xfrm>
            <a:off x="493409" y="262569"/>
            <a:ext cx="7620000" cy="5212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latin typeface="Georgia" panose="02040502050405020303" pitchFamily="18" charset="0"/>
              </a:rPr>
              <a:t>NEW PROJECT  - IMT BAWAL REWARI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813088-72AE-F304-CD8B-91D351264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962400"/>
            <a:ext cx="2240631" cy="242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3531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ustomer satisfaction loyali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4023007"/>
            <a:ext cx="3581400" cy="268259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Georgia" panose="02040502050405020303" pitchFamily="18" charset="0"/>
              </a:rPr>
              <a:t>Strength Of JSH</a:t>
            </a:r>
            <a:endParaRPr lang="en-IN" b="1" dirty="0">
              <a:latin typeface="Georgia" panose="020405020504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219200"/>
            <a:ext cx="800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endParaRPr lang="en-US" dirty="0">
              <a:latin typeface="Georgia" panose="02040502050405020303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Trusted supplier of top automotive OEM’s, FMCG &amp; automobile ancillaries.</a:t>
            </a:r>
          </a:p>
          <a:p>
            <a:pPr marL="342900" indent="-342900">
              <a:buAutoNum type="arabicPeriod"/>
            </a:pPr>
            <a:endParaRPr lang="en-US" dirty="0">
              <a:latin typeface="Georgia" panose="02040502050405020303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All materials supplied on JIT basis.</a:t>
            </a:r>
          </a:p>
          <a:p>
            <a:pPr marL="342900" indent="-342900">
              <a:buAutoNum type="arabicPeriod"/>
            </a:pPr>
            <a:endParaRPr lang="en-US" dirty="0">
              <a:latin typeface="Georgia" panose="02040502050405020303" pitchFamily="18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AutoNum type="arabicPeriod"/>
            </a:pPr>
            <a:r>
              <a:rPr lang="en-US" dirty="0">
                <a:latin typeface="Georgia" panose="02040502050405020303" pitchFamily="18" charset="0"/>
                <a:ea typeface="Tahoma" pitchFamily="34" charset="0"/>
                <a:cs typeface="Tahoma" pitchFamily="34" charset="0"/>
              </a:rPr>
              <a:t>Achieved Reduced packing time at customer end  by supplying ready to place inners.</a:t>
            </a:r>
          </a:p>
          <a:p>
            <a:pPr marL="342900" indent="-342900">
              <a:buAutoNum type="arabicPeriod"/>
            </a:pPr>
            <a:endParaRPr lang="en-US" dirty="0">
              <a:latin typeface="Georgia" panose="02040502050405020303" pitchFamily="18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9" name="Picture 8" descr="jsh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5932" y="-18757"/>
            <a:ext cx="1524000" cy="1024474"/>
          </a:xfrm>
          <a:prstGeom prst="rect">
            <a:avLst/>
          </a:prstGeom>
        </p:spPr>
      </p:pic>
      <p:pic>
        <p:nvPicPr>
          <p:cNvPr id="11" name="Picture 10" descr="urge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4953000"/>
            <a:ext cx="1600200" cy="1193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559803"/>
            <a:ext cx="8458200" cy="422199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1100" b="1" u="sng" dirty="0">
                <a:solidFill>
                  <a:srgbClr val="040000"/>
                </a:solidFill>
                <a:latin typeface="Georgia" panose="02040502050405020303" pitchFamily="18" charset="0"/>
                <a:cs typeface="Tahoma" pitchFamily="34" charset="0"/>
              </a:rPr>
              <a:t>Corporate Office  &amp; Unit-I </a:t>
            </a:r>
          </a:p>
          <a:p>
            <a:pPr>
              <a:buFont typeface="Wingdings" pitchFamily="2" charset="2"/>
              <a:buNone/>
            </a:pPr>
            <a:r>
              <a:rPr lang="en-US" sz="1100" b="1" dirty="0">
                <a:solidFill>
                  <a:srgbClr val="040000"/>
                </a:solidFill>
                <a:latin typeface="Georgia" panose="02040502050405020303" pitchFamily="18" charset="0"/>
                <a:cs typeface="Tahoma" pitchFamily="34" charset="0"/>
              </a:rPr>
              <a:t>F-128, Sec-VIII, Noida-201301 (U.P.) Tel 0120-4206101 Fax : 4315559</a:t>
            </a:r>
          </a:p>
          <a:p>
            <a:pPr>
              <a:buFont typeface="Wingdings" pitchFamily="2" charset="2"/>
              <a:buNone/>
            </a:pPr>
            <a:endParaRPr lang="en-US" sz="1100" dirty="0">
              <a:solidFill>
                <a:srgbClr val="04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IN" sz="1100" b="0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Unit - II (Hardwar):Plot No. 47-48, SEC-V, I.I.E., </a:t>
            </a:r>
            <a:r>
              <a:rPr lang="en-IN" sz="1100" b="1" i="0" dirty="0" err="1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Ranipur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, SIDCUL, Hardwar (Uttarakhand)</a:t>
            </a:r>
          </a:p>
          <a:p>
            <a:pPr>
              <a:buFont typeface="Wingdings" pitchFamily="2" charset="2"/>
              <a:buNone/>
            </a:pPr>
            <a:r>
              <a:rPr lang="en-IN" sz="1100" b="0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 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Unit-III (</a:t>
            </a:r>
            <a:r>
              <a:rPr lang="en-IN" sz="1100" b="1" i="0" dirty="0" err="1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Bawal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):Plot no. 60, Phase 11 , HARYANA  Sector – 14, IMT BAWAL, Haryana </a:t>
            </a:r>
          </a:p>
          <a:p>
            <a:pPr>
              <a:buFont typeface="Wingdings" pitchFamily="2" charset="2"/>
              <a:buNone/>
            </a:pP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Unit -</a:t>
            </a:r>
            <a:r>
              <a:rPr lang="en-IN" sz="1100" b="1" dirty="0">
                <a:solidFill>
                  <a:srgbClr val="2C2C2C"/>
                </a:solidFill>
                <a:latin typeface="Georgia" panose="02040502050405020303" pitchFamily="18" charset="0"/>
              </a:rPr>
              <a:t>I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V ( Chennai):JH PACKAGINGS PRIVATE LTD. A-11,PILIIAPAKKAM INDUSTRIAL AREA SRIPERUMUDUR, </a:t>
            </a:r>
          </a:p>
          <a:p>
            <a:pPr>
              <a:buFont typeface="Wingdings" pitchFamily="2" charset="2"/>
              <a:buNone/>
            </a:pP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CHENNAI</a:t>
            </a:r>
            <a:r>
              <a:rPr lang="en-IN" sz="1100" b="0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 </a:t>
            </a:r>
          </a:p>
          <a:p>
            <a:pPr>
              <a:buFont typeface="Wingdings" pitchFamily="2" charset="2"/>
              <a:buNone/>
            </a:pP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Unit – V (Pune):Shed No. 1 </a:t>
            </a:r>
            <a:r>
              <a:rPr lang="en-IN" sz="1100" b="1" i="0" dirty="0" err="1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Grampanchayat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IN" sz="1100" b="1" i="0" dirty="0" err="1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Milkat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 no 1115 </a:t>
            </a:r>
            <a:r>
              <a:rPr lang="en-IN" sz="1100" b="1" i="0" dirty="0" err="1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Mahalunkar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 INDS Gate No. 201 Pune - 410501 </a:t>
            </a:r>
          </a:p>
          <a:p>
            <a:pPr>
              <a:buFont typeface="Wingdings" pitchFamily="2" charset="2"/>
              <a:buNone/>
            </a:pP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Unit – VI (</a:t>
            </a:r>
            <a:r>
              <a:rPr lang="en-IN" sz="1100" b="1" i="0" dirty="0" err="1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Bawal</a:t>
            </a:r>
            <a:r>
              <a:rPr lang="en-IN" sz="1100" b="1" i="0" dirty="0">
                <a:solidFill>
                  <a:srgbClr val="2C2C2C"/>
                </a:solidFill>
                <a:effectLst/>
                <a:latin typeface="Georgia" panose="02040502050405020303" pitchFamily="18" charset="0"/>
              </a:rPr>
              <a:t> Unit 2):PLOT NO 12 SECTOR-9 IMT BAWAL DISTT REWARI (HARYANA)</a:t>
            </a:r>
            <a:endParaRPr lang="en-US" sz="1100" b="1" dirty="0">
              <a:solidFill>
                <a:srgbClr val="04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endParaRPr lang="en-US" sz="1100" dirty="0">
              <a:solidFill>
                <a:srgbClr val="04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endParaRPr lang="en-US" sz="1100" dirty="0">
              <a:solidFill>
                <a:srgbClr val="04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100" b="1" u="sng" dirty="0">
                <a:latin typeface="Georgia" panose="02040502050405020303" pitchFamily="18" charset="0"/>
                <a:cs typeface="Tahoma" pitchFamily="34" charset="0"/>
              </a:rPr>
              <a:t>Contact Persons : </a:t>
            </a:r>
          </a:p>
          <a:p>
            <a:pPr marL="342900" indent="-342900">
              <a:spcBef>
                <a:spcPct val="50000"/>
              </a:spcBef>
              <a:buClrTx/>
              <a:buFont typeface="+mj-lt"/>
              <a:buAutoNum type="arabicPeriod"/>
            </a:pP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Vineet Maheshwari , +9810131014 , 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  <a:hlinkClick r:id="rId2"/>
              </a:rPr>
              <a:t>vineetmaheshwari@jshpackagings.com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	</a:t>
            </a:r>
          </a:p>
          <a:p>
            <a:pPr marL="342900" indent="-342900">
              <a:spcBef>
                <a:spcPct val="50000"/>
              </a:spcBef>
              <a:buClrTx/>
              <a:buFont typeface="+mj-lt"/>
              <a:buAutoNum type="arabicPeriod"/>
            </a:pP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Minoo </a:t>
            </a:r>
            <a:r>
              <a:rPr lang="en-US" sz="1100" dirty="0" err="1">
                <a:latin typeface="Georgia" panose="02040502050405020303" pitchFamily="18" charset="0"/>
                <a:cs typeface="Tahoma" pitchFamily="34" charset="0"/>
              </a:rPr>
              <a:t>Agaraiya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 , +9818144024 , 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  <a:hlinkClick r:id="rId3"/>
              </a:rPr>
              <a:t>minooagaraiya@jshpackagings.com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	</a:t>
            </a:r>
          </a:p>
          <a:p>
            <a:pPr marL="342900" indent="-342900">
              <a:spcBef>
                <a:spcPct val="50000"/>
              </a:spcBef>
              <a:buClrTx/>
              <a:buFont typeface="+mj-lt"/>
              <a:buAutoNum type="arabicPeriod"/>
            </a:pP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Ayush </a:t>
            </a:r>
            <a:r>
              <a:rPr lang="en-US" sz="1100" dirty="0" err="1">
                <a:latin typeface="Georgia" panose="02040502050405020303" pitchFamily="18" charset="0"/>
                <a:cs typeface="Tahoma" pitchFamily="34" charset="0"/>
              </a:rPr>
              <a:t>Agaraiya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 , +9717599456, 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  <a:hlinkClick r:id="rId4"/>
              </a:rPr>
              <a:t>ayush@jshpackagings.com</a:t>
            </a:r>
            <a:r>
              <a:rPr lang="en-US" sz="1100" dirty="0">
                <a:latin typeface="Georgia" panose="02040502050405020303" pitchFamily="18" charset="0"/>
                <a:cs typeface="Tahoma" pitchFamily="34" charset="0"/>
              </a:rPr>
              <a:t>	</a:t>
            </a:r>
          </a:p>
          <a:p>
            <a:pPr marL="342900" indent="-342900">
              <a:spcBef>
                <a:spcPct val="50000"/>
              </a:spcBef>
              <a:buClrTx/>
              <a:buFont typeface="+mj-lt"/>
              <a:buAutoNum type="arabicPeriod"/>
            </a:pPr>
            <a:r>
              <a:rPr lang="en-US" sz="1100" dirty="0">
                <a:solidFill>
                  <a:srgbClr val="040000"/>
                </a:solidFill>
                <a:latin typeface="Georgia" panose="02040502050405020303" pitchFamily="18" charset="0"/>
                <a:cs typeface="Tahoma" pitchFamily="34" charset="0"/>
              </a:rPr>
              <a:t>Daksh Maheshwari, +9990698236 , </a:t>
            </a:r>
            <a:r>
              <a:rPr lang="en-US" sz="1100" dirty="0">
                <a:solidFill>
                  <a:srgbClr val="040000"/>
                </a:solidFill>
                <a:latin typeface="Georgia" panose="02040502050405020303" pitchFamily="18" charset="0"/>
                <a:cs typeface="Tahoma" pitchFamily="34" charset="0"/>
                <a:hlinkClick r:id="rId5"/>
              </a:rPr>
              <a:t>dakshmaheshwari@jshpackagings.com</a:t>
            </a:r>
            <a:endParaRPr lang="en-US" sz="1100" dirty="0">
              <a:solidFill>
                <a:srgbClr val="040000"/>
              </a:solidFill>
              <a:latin typeface="Georgia" panose="02040502050405020303" pitchFamily="18" charset="0"/>
              <a:cs typeface="Tahoma" pitchFamily="34" charset="0"/>
            </a:endParaRPr>
          </a:p>
          <a:p>
            <a:pPr marL="342900" indent="-342900">
              <a:spcBef>
                <a:spcPct val="50000"/>
              </a:spcBef>
              <a:buClrTx/>
              <a:buFont typeface="+mj-lt"/>
              <a:buAutoNum type="arabicPeriod"/>
            </a:pPr>
            <a:endParaRPr lang="en-US" sz="1100" dirty="0">
              <a:solidFill>
                <a:srgbClr val="040000"/>
              </a:solidFill>
              <a:latin typeface="Georgia" panose="02040502050405020303" pitchFamily="18" charset="0"/>
              <a:cs typeface="Tahoma" pitchFamily="34" charset="0"/>
            </a:endParaRPr>
          </a:p>
        </p:txBody>
      </p:sp>
      <p:pic>
        <p:nvPicPr>
          <p:cNvPr id="8" name="Picture 7" descr="images.jpg"/>
          <p:cNvPicPr>
            <a:picLocks noChangeAspect="1"/>
          </p:cNvPicPr>
          <p:nvPr/>
        </p:nvPicPr>
        <p:blipFill>
          <a:blip r:embed="rId6" cstate="print"/>
          <a:srcRect l="35222"/>
          <a:stretch>
            <a:fillRect/>
          </a:stretch>
        </p:blipFill>
        <p:spPr>
          <a:xfrm>
            <a:off x="4800600" y="1066800"/>
            <a:ext cx="2590800" cy="1493003"/>
          </a:xfrm>
          <a:prstGeom prst="rect">
            <a:avLst/>
          </a:prstGeom>
        </p:spPr>
      </p:pic>
      <p:pic>
        <p:nvPicPr>
          <p:cNvPr id="9" name="Picture 8" descr="jsh logo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43800" y="42326"/>
            <a:ext cx="1524000" cy="1024474"/>
          </a:xfrm>
          <a:prstGeom prst="rect">
            <a:avLst/>
          </a:prstGeom>
        </p:spPr>
      </p:pic>
      <p:pic>
        <p:nvPicPr>
          <p:cNvPr id="7" name="Picture 6" descr="Thank You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8600" y="1066800"/>
            <a:ext cx="2723920" cy="14251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8FAB53-A2DB-73CE-1104-C85E87D1E6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09583" y="5043417"/>
            <a:ext cx="921745" cy="94572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FB8DD10-2FC4-2F0D-48C9-B4BB67C94CF0}"/>
              </a:ext>
            </a:extLst>
          </p:cNvPr>
          <p:cNvSpPr txBox="1">
            <a:spLocks/>
          </p:cNvSpPr>
          <p:nvPr/>
        </p:nvSpPr>
        <p:spPr>
          <a:xfrm>
            <a:off x="6133641" y="5994654"/>
            <a:ext cx="5257800" cy="147892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sz="1100" b="1" u="sng" dirty="0">
                <a:solidFill>
                  <a:srgbClr val="0070C0"/>
                </a:solidFill>
                <a:latin typeface="Georgia" panose="02040502050405020303" pitchFamily="18" charset="0"/>
                <a:cs typeface="Tahoma" pitchFamily="34" charset="0"/>
              </a:rPr>
              <a:t>www.jshpackagings.com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2062</TotalTime>
  <Words>1084</Words>
  <Application>Microsoft Office PowerPoint</Application>
  <PresentationFormat>On-screen Show (4:3)</PresentationFormat>
  <Paragraphs>123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Century Schoolbook</vt:lpstr>
      <vt:lpstr>Georgia</vt:lpstr>
      <vt:lpstr>Times New Roman</vt:lpstr>
      <vt:lpstr>Wingdings</vt:lpstr>
      <vt:lpstr>Wingdings 2</vt:lpstr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PLANT CAPACITY For Corrugation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</dc:creator>
  <cp:lastModifiedBy>Daksh Maheshwari</cp:lastModifiedBy>
  <cp:revision>332</cp:revision>
  <cp:lastPrinted>2024-10-19T15:36:30Z</cp:lastPrinted>
  <dcterms:created xsi:type="dcterms:W3CDTF">2006-08-16T00:00:00Z</dcterms:created>
  <dcterms:modified xsi:type="dcterms:W3CDTF">2025-04-14T10:23:19Z</dcterms:modified>
</cp:coreProperties>
</file>